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6" r:id="rId3"/>
    <p:sldId id="275" r:id="rId4"/>
    <p:sldId id="279" r:id="rId5"/>
    <p:sldId id="257" r:id="rId6"/>
    <p:sldId id="276" r:id="rId7"/>
    <p:sldId id="258" r:id="rId8"/>
    <p:sldId id="280" r:id="rId9"/>
    <p:sldId id="271" r:id="rId10"/>
    <p:sldId id="282" r:id="rId11"/>
    <p:sldId id="261" r:id="rId12"/>
    <p:sldId id="259" r:id="rId13"/>
    <p:sldId id="281" r:id="rId14"/>
    <p:sldId id="260" r:id="rId15"/>
    <p:sldId id="283" r:id="rId16"/>
    <p:sldId id="284" r:id="rId17"/>
    <p:sldId id="285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6A31"/>
    <a:srgbClr val="C9CECD"/>
    <a:srgbClr val="FFFFFF"/>
    <a:srgbClr val="D16A59"/>
    <a:srgbClr val="369EC0"/>
    <a:srgbClr val="403418"/>
    <a:srgbClr val="CBBE97"/>
    <a:srgbClr val="57A4C2"/>
    <a:srgbClr val="4AA1C1"/>
    <a:srgbClr val="39A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6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4433D-9C0F-1B92-7989-F124F0751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035F59-7000-6233-3BB4-F12C039B2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6C1702-E1CF-9642-AE1B-11CBDA3D3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3579-937C-44A8-B7C2-E2668291A2E6}" type="datetimeFigureOut">
              <a:rPr lang="ca-ES" smtClean="0"/>
              <a:t>11/1/2023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F2B8F3-D223-F934-A81D-A3B2A0DBC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909669-500B-0510-39D3-2F283994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BAB3-D511-4955-9C47-95A52707C3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48501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11350-4F8A-920F-234E-DD0AD6B53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101234-A7ED-C5B4-86AC-9B98AB327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C26C2F-B45E-4CFA-E139-6456533B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3579-937C-44A8-B7C2-E2668291A2E6}" type="datetimeFigureOut">
              <a:rPr lang="ca-ES" smtClean="0"/>
              <a:t>11/1/2023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49C545-8CC5-67B1-C8D7-DDA5F5EE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72BD91-E66A-63CF-DC1E-5062BA0D6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BAB3-D511-4955-9C47-95A52707C3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38748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149130-139C-B1D3-89B1-2C9EA2F857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35D8D09-33FE-E8C9-D20B-A3EF30222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F7F247-DD7E-DFCB-7FD9-427C9FD3F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3579-937C-44A8-B7C2-E2668291A2E6}" type="datetimeFigureOut">
              <a:rPr lang="ca-ES" smtClean="0"/>
              <a:t>11/1/2023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186F38-4F94-45DD-51C0-F9750FC9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0AC12A-F88E-4162-99F0-7560BE26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BAB3-D511-4955-9C47-95A52707C3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0364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0F54B-25EE-964A-B23E-5CDD78367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1E0E8B-E5E8-2D76-EB89-BF5C2DEE1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FCD168-9B35-A397-458A-0A660AA26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3579-937C-44A8-B7C2-E2668291A2E6}" type="datetimeFigureOut">
              <a:rPr lang="ca-ES" smtClean="0"/>
              <a:t>11/1/2023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1BD03F-E9CA-52A6-838B-E947B6627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1E4CEB-09CF-3D9C-396E-E5F472FE3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BAB3-D511-4955-9C47-95A52707C3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3009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4059-EDE0-78F2-F709-C2BCCBFD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390157-48FC-B625-A553-B35663859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725C24-F213-B0DB-DA23-AC0946832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3579-937C-44A8-B7C2-E2668291A2E6}" type="datetimeFigureOut">
              <a:rPr lang="ca-ES" smtClean="0"/>
              <a:t>11/1/2023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19C25B-F7B7-E084-5FFB-2D41BD093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BAB315-5CBD-9F79-1A18-78A8D121B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BAB3-D511-4955-9C47-95A52707C3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7702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1AFEB2-29F5-450F-4601-AC4D95879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03EFDE-0C7F-BBF1-57C6-BAD73E031C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057B35-AF78-69F0-BFCA-F0E75D17F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20972F-2528-BCD0-3339-4BD328D8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3579-937C-44A8-B7C2-E2668291A2E6}" type="datetimeFigureOut">
              <a:rPr lang="ca-ES" smtClean="0"/>
              <a:t>11/1/2023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DD97E8-2112-5037-1F2E-BF663F5E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9F310C-4C80-BEAC-F16E-0B21B58D2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BAB3-D511-4955-9C47-95A52707C3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5033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BA4274-26EF-905D-EAD0-2D6A28C8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00CFA0-5AAB-B9A2-6EAF-0A1993D94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861989-3323-7F59-A989-BAFA40207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EAE0643-023B-98E3-822A-A30CB5597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9FC69BC-39D1-C33F-034F-D73F549A24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0EEA25F-4D25-5EC7-848A-74A2C77E5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3579-937C-44A8-B7C2-E2668291A2E6}" type="datetimeFigureOut">
              <a:rPr lang="ca-ES" smtClean="0"/>
              <a:t>11/1/2023</a:t>
            </a:fld>
            <a:endParaRPr lang="ca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FA5C8F-F0CB-C8E7-3ED2-EF15E3082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191A776-C10B-3453-B99E-86320EF5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BAB3-D511-4955-9C47-95A52707C3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4135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538D4-44F9-6DA9-5BC2-AD71B76CB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B628D0E-709D-48A6-BA8D-18E9B11C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3579-937C-44A8-B7C2-E2668291A2E6}" type="datetimeFigureOut">
              <a:rPr lang="ca-ES" smtClean="0"/>
              <a:t>11/1/2023</a:t>
            </a:fld>
            <a:endParaRPr lang="ca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89B24D8-CE68-6A8B-CD7A-6650FFE28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A9A44E8-06C6-DC98-B8F3-A0B61FEB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BAB3-D511-4955-9C47-95A52707C3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2723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CFD3E48-94DD-A5F4-6815-C39066C6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3579-937C-44A8-B7C2-E2668291A2E6}" type="datetimeFigureOut">
              <a:rPr lang="ca-ES" smtClean="0"/>
              <a:t>11/1/2023</a:t>
            </a:fld>
            <a:endParaRPr lang="ca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56F7042-D86B-9FBA-E266-5B82ABC39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E89B91-9A68-3A25-8E5C-D710E9F90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BAB3-D511-4955-9C47-95A52707C3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79887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AC8ADA-AFF7-70F4-07EB-251DCE67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AE95B7-D8E8-5D84-1AF1-E0A2B0814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C6897C-8F71-3592-722E-D8DC61E0D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74C0D28-AA08-203A-B449-25C49B5CF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3579-937C-44A8-B7C2-E2668291A2E6}" type="datetimeFigureOut">
              <a:rPr lang="ca-ES" smtClean="0"/>
              <a:t>11/1/2023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CE6E98-6B71-1FD4-58A3-72BD5E5F2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BDFFC5-B904-3219-0941-2159BB765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BAB3-D511-4955-9C47-95A52707C3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0272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4872C8-704A-11B5-59AF-909A6919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BCF964-70F1-962F-3BFC-D3A40C3B98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AEF3599-DA0E-1198-D67B-06C4C37C4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A2067B-EE03-22A6-C764-CAC3069C4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3579-937C-44A8-B7C2-E2668291A2E6}" type="datetimeFigureOut">
              <a:rPr lang="ca-ES" smtClean="0"/>
              <a:t>11/1/2023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1BC217-B82C-8773-8899-0D5BABB5F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4B008E-5FFF-3D87-E966-2B88BFE9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BAB3-D511-4955-9C47-95A52707C3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5436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F7ACDC-8D7E-0BC7-9DFB-7A611798D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A16CBD-F994-0835-D6DB-FBD786963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786502-FF62-3F4B-28ED-89DB3C485F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43579-937C-44A8-B7C2-E2668291A2E6}" type="datetimeFigureOut">
              <a:rPr lang="ca-ES" smtClean="0"/>
              <a:t>11/1/2023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93723A-C2D5-134C-2D89-7B35A6F9E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516164-78ED-FC1D-E004-E4E754B4F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9BAB3-D511-4955-9C47-95A52707C3BB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5101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FA184CB9-A4C1-2579-5574-A909AE882690}"/>
              </a:ext>
            </a:extLst>
          </p:cNvPr>
          <p:cNvGrpSpPr/>
          <p:nvPr/>
        </p:nvGrpSpPr>
        <p:grpSpPr>
          <a:xfrm>
            <a:off x="-280358" y="-85059"/>
            <a:ext cx="12752715" cy="6943059"/>
            <a:chOff x="-280358" y="-85059"/>
            <a:chExt cx="12752715" cy="6943059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1B03B59B-F948-DF9C-9109-CCA350089B3C}"/>
                </a:ext>
              </a:extLst>
            </p:cNvPr>
            <p:cNvGrpSpPr/>
            <p:nvPr/>
          </p:nvGrpSpPr>
          <p:grpSpPr>
            <a:xfrm>
              <a:off x="-280358" y="-85059"/>
              <a:ext cx="12752715" cy="6943059"/>
              <a:chOff x="620555" y="578069"/>
              <a:chExt cx="10950889" cy="5637351"/>
            </a:xfrm>
          </p:grpSpPr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9ACD42E5-4752-A716-D7C6-4DB308F15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0555" y="578069"/>
                <a:ext cx="10950889" cy="5637351"/>
              </a:xfrm>
              <a:prstGeom prst="rect">
                <a:avLst/>
              </a:prstGeom>
              <a:ln>
                <a:solidFill>
                  <a:srgbClr val="C9CECD"/>
                </a:solidFill>
              </a:ln>
            </p:spPr>
          </p:pic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6A8B219E-6842-FCA3-E95C-A2C0B0371894}"/>
                  </a:ext>
                </a:extLst>
              </p:cNvPr>
              <p:cNvSpPr txBox="1"/>
              <p:nvPr/>
            </p:nvSpPr>
            <p:spPr>
              <a:xfrm>
                <a:off x="1727200" y="3627120"/>
                <a:ext cx="6512560" cy="1229360"/>
              </a:xfrm>
              <a:prstGeom prst="rect">
                <a:avLst/>
              </a:prstGeom>
              <a:solidFill>
                <a:srgbClr val="C9CECD"/>
              </a:solidFill>
            </p:spPr>
            <p:txBody>
              <a:bodyPr wrap="square" rtlCol="0">
                <a:spAutoFit/>
              </a:bodyPr>
              <a:lstStyle/>
              <a:p>
                <a:endParaRPr lang="ca-ES" dirty="0"/>
              </a:p>
            </p:txBody>
          </p:sp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9DC88D5A-4C0D-9BA4-4723-ED830CDC36FD}"/>
                  </a:ext>
                </a:extLst>
              </p:cNvPr>
              <p:cNvSpPr txBox="1"/>
              <p:nvPr/>
            </p:nvSpPr>
            <p:spPr>
              <a:xfrm>
                <a:off x="1852122" y="1367406"/>
                <a:ext cx="60756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7200" b="1" dirty="0">
                    <a:solidFill>
                      <a:srgbClr val="39A0C1"/>
                    </a:solidFill>
                    <a:latin typeface="Arial Rounded MT Bold" panose="020F0704030504030204" pitchFamily="34" charset="0"/>
                  </a:rPr>
                  <a:t>RE-INVENTA</a:t>
                </a:r>
                <a:r>
                  <a:rPr lang="ca-ES" sz="3600" b="1" dirty="0">
                    <a:solidFill>
                      <a:srgbClr val="39A0C1"/>
                    </a:solidFill>
                    <a:latin typeface="Arial Rounded MT Bold" panose="020F0704030504030204" pitchFamily="34" charset="0"/>
                  </a:rPr>
                  <a:t> </a:t>
                </a:r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0003E4CA-6813-F8E2-0138-E7FECEC7395F}"/>
                  </a:ext>
                </a:extLst>
              </p:cNvPr>
              <p:cNvSpPr txBox="1"/>
              <p:nvPr/>
            </p:nvSpPr>
            <p:spPr>
              <a:xfrm>
                <a:off x="3233882" y="3933150"/>
                <a:ext cx="7494283" cy="1424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5400" b="1" dirty="0">
                    <a:solidFill>
                      <a:srgbClr val="39A0C1"/>
                    </a:solidFill>
                    <a:latin typeface="Arial Rounded MT Bold" panose="020F0704030504030204" pitchFamily="34" charset="0"/>
                  </a:rPr>
                  <a:t>ESO:1r, 2n, 3r i 4t</a:t>
                </a:r>
              </a:p>
              <a:p>
                <a:r>
                  <a:rPr lang="pt-BR" sz="5400" b="1" dirty="0">
                    <a:solidFill>
                      <a:srgbClr val="39A0C1"/>
                    </a:solidFill>
                    <a:latin typeface="Arial Rounded MT Bold" panose="020F0704030504030204" pitchFamily="34" charset="0"/>
                  </a:rPr>
                  <a:t>BATXILLERAT</a:t>
                </a:r>
                <a:endParaRPr lang="ca-ES" sz="2400" b="1" dirty="0">
                  <a:solidFill>
                    <a:srgbClr val="39A0C1"/>
                  </a:solidFill>
                  <a:latin typeface="Arial Rounded MT Bold" panose="020F0704030504030204" pitchFamily="34" charset="0"/>
                </a:endParaRPr>
              </a:p>
            </p:txBody>
          </p:sp>
        </p:grp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0B2573F-05DE-4E49-2DC7-ACFC2457C556}"/>
                </a:ext>
              </a:extLst>
            </p:cNvPr>
            <p:cNvSpPr txBox="1"/>
            <p:nvPr/>
          </p:nvSpPr>
          <p:spPr>
            <a:xfrm>
              <a:off x="1153847" y="3969380"/>
              <a:ext cx="8169795" cy="923330"/>
            </a:xfrm>
            <a:prstGeom prst="rect">
              <a:avLst/>
            </a:prstGeom>
            <a:solidFill>
              <a:srgbClr val="C9CECD"/>
            </a:solidFill>
          </p:spPr>
          <p:txBody>
            <a:bodyPr wrap="square" rtlCol="0">
              <a:spAutoFit/>
            </a:bodyPr>
            <a:lstStyle/>
            <a:p>
              <a:r>
                <a:rPr lang="ca-ES" sz="5400" b="1" dirty="0">
                  <a:solidFill>
                    <a:srgbClr val="D16A59"/>
                  </a:solidFill>
                  <a:latin typeface="Arial Rounded MT Bold" panose="020F0704030504030204" pitchFamily="34" charset="0"/>
                  <a:cs typeface="Hadassah Friedlaender" panose="020B0604020202020204" pitchFamily="18" charset="-79"/>
                </a:rPr>
                <a:t>ESO I BATXILLERAT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5E63AF3-C348-F47B-797D-81BC010765DB}"/>
                </a:ext>
              </a:extLst>
            </p:cNvPr>
            <p:cNvSpPr txBox="1"/>
            <p:nvPr/>
          </p:nvSpPr>
          <p:spPr>
            <a:xfrm>
              <a:off x="2631440" y="4985043"/>
              <a:ext cx="5161280" cy="985855"/>
            </a:xfrm>
            <a:prstGeom prst="rect">
              <a:avLst/>
            </a:prstGeom>
            <a:solidFill>
              <a:srgbClr val="C9CECD"/>
            </a:solidFill>
          </p:spPr>
          <p:txBody>
            <a:bodyPr wrap="square" rtlCol="0">
              <a:spAutoFit/>
            </a:bodyPr>
            <a:lstStyle/>
            <a:p>
              <a:endParaRPr lang="ca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2548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en blanco y negro de un árbol&#10;&#10;Descripción generada automáticamente con confianza media">
            <a:extLst>
              <a:ext uri="{FF2B5EF4-FFF2-40B4-BE49-F238E27FC236}">
                <a16:creationId xmlns:a16="http://schemas.microsoft.com/office/drawing/2014/main" id="{0E46B8F1-A732-3831-7723-F65394C98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463" y="0"/>
            <a:ext cx="256882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9950388-1E87-B16D-2E39-999E7D19B6A7}"/>
              </a:ext>
            </a:extLst>
          </p:cNvPr>
          <p:cNvSpPr txBox="1">
            <a:spLocks/>
          </p:cNvSpPr>
          <p:nvPr/>
        </p:nvSpPr>
        <p:spPr>
          <a:xfrm>
            <a:off x="155236" y="-222946"/>
            <a:ext cx="88160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b="1" dirty="0">
                <a:latin typeface="+mn-lt"/>
              </a:rPr>
              <a:t>La torre de La Miranda</a:t>
            </a:r>
          </a:p>
        </p:txBody>
      </p:sp>
      <p:pic>
        <p:nvPicPr>
          <p:cNvPr id="8" name="Imagen 7" descr="Un letrero de color blanco&#10;&#10;Descripción generada automáticamente con confianza baja">
            <a:extLst>
              <a:ext uri="{FF2B5EF4-FFF2-40B4-BE49-F238E27FC236}">
                <a16:creationId xmlns:a16="http://schemas.microsoft.com/office/drawing/2014/main" id="{A3097888-B0CA-8B4F-6D47-79CB235A1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28724" r="4701" b="16609"/>
          <a:stretch/>
        </p:blipFill>
        <p:spPr>
          <a:xfrm>
            <a:off x="439717" y="2834126"/>
            <a:ext cx="3484880" cy="374904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EEF949E8-601A-F5C6-B018-35716BEFCDEE}"/>
              </a:ext>
            </a:extLst>
          </p:cNvPr>
          <p:cNvSpPr txBox="1">
            <a:spLocks/>
          </p:cNvSpPr>
          <p:nvPr/>
        </p:nvSpPr>
        <p:spPr>
          <a:xfrm>
            <a:off x="291808" y="1499696"/>
            <a:ext cx="88160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b="1" dirty="0">
                <a:solidFill>
                  <a:srgbClr val="836A31"/>
                </a:solidFill>
                <a:latin typeface="+mn-lt"/>
              </a:rPr>
              <a:t>Al costat hi havia coves: antigues barraques de vinya que les persones nouvingudes les van fer servir com a habitatge</a:t>
            </a:r>
          </a:p>
        </p:txBody>
      </p:sp>
      <p:pic>
        <p:nvPicPr>
          <p:cNvPr id="11" name="Imagen 10" descr="Foto en blanco y negro de 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905B0D9D-B24A-1310-B2AB-457B81380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11548" r="7071" b="31482"/>
          <a:stretch/>
        </p:blipFill>
        <p:spPr>
          <a:xfrm>
            <a:off x="4585747" y="2825259"/>
            <a:ext cx="3681658" cy="41276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A3E7D85-FFBA-2DE5-E86A-998A8A2F8A2C}"/>
              </a:ext>
            </a:extLst>
          </p:cNvPr>
          <p:cNvSpPr txBox="1"/>
          <p:nvPr/>
        </p:nvSpPr>
        <p:spPr>
          <a:xfrm>
            <a:off x="291808" y="885658"/>
            <a:ext cx="8313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2400" b="1" dirty="0">
                <a:solidFill>
                  <a:srgbClr val="836A31"/>
                </a:solidFill>
                <a:latin typeface="+mn-lt"/>
              </a:rPr>
              <a:t>La torre es trobava envoltada de camps de conreu de cereal i garrofers</a:t>
            </a:r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476335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61F5F57-870C-0588-BACD-A22C026C88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5" t="8322" r="48777" b="62489"/>
          <a:stretch/>
        </p:blipFill>
        <p:spPr>
          <a:xfrm>
            <a:off x="973259" y="2927674"/>
            <a:ext cx="9974194" cy="356701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A607FB8-DB18-3606-9240-AD259CDBC238}"/>
              </a:ext>
            </a:extLst>
          </p:cNvPr>
          <p:cNvSpPr txBox="1"/>
          <p:nvPr/>
        </p:nvSpPr>
        <p:spPr>
          <a:xfrm>
            <a:off x="199696" y="9364"/>
            <a:ext cx="113725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a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1953-1960: es prepara el barri que encara no te nom</a:t>
            </a:r>
            <a:endParaRPr lang="ca-ES" sz="16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D17AA5B-638A-21A8-3F3B-18785BB0F376}"/>
              </a:ext>
            </a:extLst>
          </p:cNvPr>
          <p:cNvSpPr txBox="1"/>
          <p:nvPr/>
        </p:nvSpPr>
        <p:spPr>
          <a:xfrm>
            <a:off x="199696" y="699078"/>
            <a:ext cx="89849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a-ES" sz="2800" b="1" i="0" u="none" strike="noStrike" kern="1200" cap="none" spc="0" normalizeH="0" baseline="0" noProof="0" dirty="0">
                <a:ln>
                  <a:noFill/>
                </a:ln>
                <a:solidFill>
                  <a:srgbClr val="836A3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L’allau migratori va generar necessitat d’habitatges</a:t>
            </a:r>
          </a:p>
          <a:p>
            <a:r>
              <a:rPr lang="ca-ES" sz="2800" b="1" dirty="0">
                <a:solidFill>
                  <a:srgbClr val="836A31"/>
                </a:solidFill>
                <a:latin typeface="Calibri" panose="020F0502020204030204"/>
                <a:ea typeface="+mj-ea"/>
                <a:cs typeface="+mj-cs"/>
              </a:rPr>
              <a:t>1953: aprovació del Pla Comarcal d’Ordenació Urbana. S’identifiquen els </a:t>
            </a:r>
            <a:r>
              <a:rPr lang="ca-ES" sz="2800" b="1" dirty="0" err="1">
                <a:solidFill>
                  <a:srgbClr val="836A31"/>
                </a:solidFill>
                <a:latin typeface="Calibri" panose="020F0502020204030204"/>
                <a:ea typeface="+mj-ea"/>
                <a:cs typeface="+mj-cs"/>
              </a:rPr>
              <a:t>terrenis</a:t>
            </a:r>
            <a:r>
              <a:rPr lang="ca-ES" sz="2800" b="1" dirty="0">
                <a:solidFill>
                  <a:srgbClr val="836A31"/>
                </a:solidFill>
                <a:latin typeface="Calibri" panose="020F0502020204030204"/>
                <a:ea typeface="+mj-ea"/>
                <a:cs typeface="+mj-cs"/>
              </a:rPr>
              <a:t> del futur barri de Sant Ildefons</a:t>
            </a:r>
          </a:p>
          <a:p>
            <a:endParaRPr lang="ca-ES" sz="2800" b="1" dirty="0">
              <a:solidFill>
                <a:srgbClr val="836A31"/>
              </a:solidFill>
              <a:latin typeface="Calibri" panose="020F0502020204030204"/>
              <a:ea typeface="+mj-ea"/>
              <a:cs typeface="+mj-cs"/>
            </a:endParaRPr>
          </a:p>
          <a:p>
            <a:r>
              <a:rPr lang="ca-ES" sz="2800" b="1" dirty="0">
                <a:solidFill>
                  <a:srgbClr val="836A31"/>
                </a:solidFill>
                <a:latin typeface="Calibri" panose="020F0502020204030204"/>
                <a:ea typeface="+mj-ea"/>
                <a:cs typeface="+mj-cs"/>
              </a:rPr>
              <a:t>1956 comencen les primeres promocions immobiliàries</a:t>
            </a:r>
            <a:endParaRPr lang="ca-ES" sz="2800" dirty="0">
              <a:solidFill>
                <a:srgbClr val="836A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23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E36516B-CD30-B0F6-C272-C110C4EE7D44}"/>
              </a:ext>
            </a:extLst>
          </p:cNvPr>
          <p:cNvSpPr txBox="1"/>
          <p:nvPr/>
        </p:nvSpPr>
        <p:spPr>
          <a:xfrm>
            <a:off x="264159" y="121920"/>
            <a:ext cx="11654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>
                <a:solidFill>
                  <a:schemeClr val="accent4">
                    <a:lumMod val="50000"/>
                  </a:schemeClr>
                </a:solidFill>
              </a:rPr>
              <a:t>Plànol dels polígons planificats mitjançant el </a:t>
            </a:r>
          </a:p>
          <a:p>
            <a:r>
              <a:rPr lang="ca-ES" sz="2400" b="1" dirty="0">
                <a:solidFill>
                  <a:schemeClr val="accent4">
                    <a:lumMod val="50000"/>
                  </a:schemeClr>
                </a:solidFill>
              </a:rPr>
              <a:t>“</a:t>
            </a:r>
            <a:r>
              <a:rPr lang="ca-ES" sz="2400" b="1" dirty="0" err="1">
                <a:solidFill>
                  <a:schemeClr val="accent4">
                    <a:lumMod val="50000"/>
                  </a:schemeClr>
                </a:solidFill>
              </a:rPr>
              <a:t>Plan</a:t>
            </a:r>
            <a:r>
              <a:rPr lang="ca-ES" sz="2400" b="1" dirty="0">
                <a:solidFill>
                  <a:schemeClr val="accent4">
                    <a:lumMod val="50000"/>
                  </a:schemeClr>
                </a:solidFill>
              </a:rPr>
              <a:t> de </a:t>
            </a:r>
            <a:r>
              <a:rPr lang="ca-ES" sz="2400" b="1" dirty="0" err="1">
                <a:solidFill>
                  <a:schemeClr val="accent4">
                    <a:lumMod val="50000"/>
                  </a:schemeClr>
                </a:solidFill>
              </a:rPr>
              <a:t>Urgencia</a:t>
            </a:r>
            <a:r>
              <a:rPr lang="ca-ES" sz="2400" b="1" dirty="0">
                <a:solidFill>
                  <a:schemeClr val="accent4">
                    <a:lumMod val="50000"/>
                  </a:schemeClr>
                </a:solidFill>
              </a:rPr>
              <a:t> Social de Barcelona” de 1958: cases per la gent que va venir a viure a Barcelona i voltants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CCF3A0B-ACD7-99F0-A9F1-A9585C3DD03D}"/>
              </a:ext>
            </a:extLst>
          </p:cNvPr>
          <p:cNvGrpSpPr/>
          <p:nvPr/>
        </p:nvGrpSpPr>
        <p:grpSpPr>
          <a:xfrm>
            <a:off x="860020" y="1322249"/>
            <a:ext cx="10462490" cy="5410661"/>
            <a:chOff x="751839" y="952917"/>
            <a:chExt cx="10462490" cy="541066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B0E4B4B-7394-EB3A-7BA9-3896F2F36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23" t="3509" r="80" b="22689"/>
            <a:stretch/>
          </p:blipFill>
          <p:spPr>
            <a:xfrm>
              <a:off x="751839" y="952917"/>
              <a:ext cx="10462490" cy="5410661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DA220EBA-EF75-DF7A-60A6-B3779E1CE32B}"/>
                </a:ext>
              </a:extLst>
            </p:cNvPr>
            <p:cNvSpPr txBox="1"/>
            <p:nvPr/>
          </p:nvSpPr>
          <p:spPr>
            <a:xfrm>
              <a:off x="2166391" y="3578059"/>
              <a:ext cx="914399" cy="36933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ca-ES" dirty="0"/>
            </a:p>
          </p:txBody>
        </p:sp>
      </p:grpSp>
    </p:spTree>
    <p:extLst>
      <p:ext uri="{BB962C8B-B14F-4D97-AF65-F5344CB8AC3E}">
        <p14:creationId xmlns:p14="http://schemas.microsoft.com/office/powerpoint/2010/main" val="511075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386187-0A7E-D4EE-FD3A-945D02634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0"/>
            <a:ext cx="11673840" cy="1325563"/>
          </a:xfrm>
        </p:spPr>
        <p:txBody>
          <a:bodyPr/>
          <a:lstStyle/>
          <a:p>
            <a:r>
              <a:rPr lang="ca-ES" b="1" dirty="0">
                <a:latin typeface="+mn-lt"/>
              </a:rPr>
              <a:t>Gent, habitatges: comença a crear-se el barri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DD7E678-D58E-B4E8-5B80-B4EA1E605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39" y="2654806"/>
            <a:ext cx="5084307" cy="422633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6A5F6AD-4366-3BF5-FA3D-05E916539BD6}"/>
              </a:ext>
            </a:extLst>
          </p:cNvPr>
          <p:cNvSpPr txBox="1"/>
          <p:nvPr/>
        </p:nvSpPr>
        <p:spPr>
          <a:xfrm>
            <a:off x="265538" y="1174577"/>
            <a:ext cx="23977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>
                <a:solidFill>
                  <a:srgbClr val="836A31"/>
                </a:solidFill>
              </a:rPr>
              <a:t>Un barri que te dos noms:</a:t>
            </a:r>
          </a:p>
          <a:p>
            <a:endParaRPr lang="ca-ES" sz="2000" dirty="0">
              <a:solidFill>
                <a:srgbClr val="836A31"/>
              </a:solidFill>
            </a:endParaRPr>
          </a:p>
          <a:p>
            <a:r>
              <a:rPr lang="ca-ES" sz="2000" b="1" dirty="0">
                <a:solidFill>
                  <a:srgbClr val="836A31"/>
                </a:solidFill>
                <a:latin typeface="+mn-lt"/>
              </a:rPr>
              <a:t>Ciudad Satélite-Sant Ildefons</a:t>
            </a:r>
            <a:endParaRPr lang="ca-ES" sz="2000" dirty="0">
              <a:solidFill>
                <a:srgbClr val="836A3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C15F4C9-295E-767D-2D10-D2B769898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0" t="-1247" r="2499" b="4540"/>
          <a:stretch/>
        </p:blipFill>
        <p:spPr>
          <a:xfrm>
            <a:off x="3341860" y="1021976"/>
            <a:ext cx="8584602" cy="31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83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DC3F0ADA-C62C-60A3-55B5-F61187DD8819}"/>
              </a:ext>
            </a:extLst>
          </p:cNvPr>
          <p:cNvGrpSpPr/>
          <p:nvPr/>
        </p:nvGrpSpPr>
        <p:grpSpPr>
          <a:xfrm>
            <a:off x="199894" y="1054086"/>
            <a:ext cx="11840779" cy="5803913"/>
            <a:chOff x="485302" y="-799732"/>
            <a:chExt cx="11140466" cy="522867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62F699BA-B4C4-DE71-E931-E6E38CDC9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819" t="39003" r="7961" b="6496"/>
            <a:stretch/>
          </p:blipFill>
          <p:spPr>
            <a:xfrm>
              <a:off x="485302" y="-799732"/>
              <a:ext cx="10184107" cy="4926912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CB0EE551-0893-DA25-7417-F2AE5E91C739}"/>
                </a:ext>
              </a:extLst>
            </p:cNvPr>
            <p:cNvSpPr txBox="1"/>
            <p:nvPr/>
          </p:nvSpPr>
          <p:spPr>
            <a:xfrm>
              <a:off x="1139239" y="4083852"/>
              <a:ext cx="10486529" cy="345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b="1" dirty="0"/>
                <a:t>Evolució de la població de Cornellà de Llobregat entre 1956 i 1981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31B0A13D-D6E8-F913-E9AC-BD197475BC6B}"/>
                </a:ext>
              </a:extLst>
            </p:cNvPr>
            <p:cNvSpPr txBox="1"/>
            <p:nvPr/>
          </p:nvSpPr>
          <p:spPr>
            <a:xfrm>
              <a:off x="8032881" y="3554615"/>
              <a:ext cx="3221689" cy="830997"/>
            </a:xfrm>
            <a:prstGeom prst="rect">
              <a:avLst/>
            </a:prstGeom>
            <a:solidFill>
              <a:srgbClr val="C9CECD"/>
            </a:solidFill>
          </p:spPr>
          <p:txBody>
            <a:bodyPr wrap="square" rtlCol="0">
              <a:spAutoFit/>
            </a:bodyPr>
            <a:lstStyle/>
            <a:p>
              <a:r>
                <a:rPr lang="ca-ES" sz="1600" dirty="0"/>
                <a:t>Anunci publicitari publica per l’empresa Construcciones Española. La Vanguardia, maig de 1960</a:t>
              </a:r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B517784-0DE0-AD7E-917C-0A14408A8284}"/>
              </a:ext>
            </a:extLst>
          </p:cNvPr>
          <p:cNvSpPr txBox="1"/>
          <p:nvPr/>
        </p:nvSpPr>
        <p:spPr>
          <a:xfrm>
            <a:off x="199894" y="-969496"/>
            <a:ext cx="11992106" cy="2000548"/>
          </a:xfrm>
          <a:prstGeom prst="rect">
            <a:avLst/>
          </a:prstGeom>
          <a:solidFill>
            <a:srgbClr val="C9CECD"/>
          </a:solidFill>
        </p:spPr>
        <p:txBody>
          <a:bodyPr wrap="square" rtlCol="0">
            <a:spAutoFit/>
          </a:bodyPr>
          <a:lstStyle/>
          <a:p>
            <a:endParaRPr lang="ca-ES" sz="4000" b="1" dirty="0"/>
          </a:p>
          <a:p>
            <a:r>
              <a:rPr lang="ca-ES" sz="4000" b="1" dirty="0"/>
              <a:t> </a:t>
            </a:r>
          </a:p>
          <a:p>
            <a:r>
              <a:rPr lang="ca-ES" sz="4400" b="1" dirty="0"/>
              <a:t>Es creen molts habitatges, però no serveis</a:t>
            </a:r>
          </a:p>
        </p:txBody>
      </p:sp>
    </p:spTree>
    <p:extLst>
      <p:ext uri="{BB962C8B-B14F-4D97-AF65-F5344CB8AC3E}">
        <p14:creationId xmlns:p14="http://schemas.microsoft.com/office/powerpoint/2010/main" val="4038332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51516B-36EF-6C8C-9A1A-CA471C213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" y="212725"/>
            <a:ext cx="12110720" cy="1325563"/>
          </a:xfrm>
        </p:spPr>
        <p:txBody>
          <a:bodyPr>
            <a:normAutofit/>
          </a:bodyPr>
          <a:lstStyle/>
          <a:p>
            <a:r>
              <a:rPr lang="ca-ES" b="1" dirty="0">
                <a:latin typeface="+mn-lt"/>
              </a:rPr>
              <a:t>Els nous veïns i veïnes que pateixen la manca de serveis, s’organitzen en associacions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418561-A434-0DE3-769C-162C25D2E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34" t="39407" r="8806" b="16445"/>
          <a:stretch/>
        </p:blipFill>
        <p:spPr>
          <a:xfrm>
            <a:off x="1741331" y="1538288"/>
            <a:ext cx="8193785" cy="531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21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71F48F7D-334F-F303-343E-B527F8DA947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-389687"/>
            <a:ext cx="7416800" cy="763737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509E597-946C-2DEC-AF37-AFCDF386A62C}"/>
              </a:ext>
            </a:extLst>
          </p:cNvPr>
          <p:cNvSpPr txBox="1"/>
          <p:nvPr/>
        </p:nvSpPr>
        <p:spPr>
          <a:xfrm>
            <a:off x="416560" y="164298"/>
            <a:ext cx="3972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dirty="0"/>
              <a:t>Nosaltres som els nous veïns i veïnes del barri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102D75A-7083-426F-04B3-D6FBE792988E}"/>
              </a:ext>
            </a:extLst>
          </p:cNvPr>
          <p:cNvSpPr txBox="1"/>
          <p:nvPr/>
        </p:nvSpPr>
        <p:spPr>
          <a:xfrm>
            <a:off x="386080" y="1968043"/>
            <a:ext cx="400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dirty="0"/>
              <a:t>Hem arribat a un espai de Cornellà vuit que s’ha de  construir!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BCD6664-18DC-3E51-4272-5E5EB348A92E}"/>
              </a:ext>
            </a:extLst>
          </p:cNvPr>
          <p:cNvSpPr txBox="1"/>
          <p:nvPr/>
        </p:nvSpPr>
        <p:spPr>
          <a:xfrm>
            <a:off x="386080" y="4694841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3200" b="1" dirty="0"/>
          </a:p>
          <a:p>
            <a:r>
              <a:rPr lang="ca-ES" sz="3200" b="1" dirty="0"/>
              <a:t>Adoptem  el nostre rol: el barri és nostre!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C396459-C4F6-7837-1813-3A4BE883BFDF}"/>
              </a:ext>
            </a:extLst>
          </p:cNvPr>
          <p:cNvSpPr txBox="1"/>
          <p:nvPr/>
        </p:nvSpPr>
        <p:spPr>
          <a:xfrm>
            <a:off x="386080" y="3771789"/>
            <a:ext cx="47650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3200" b="1" dirty="0"/>
              <a:t>Tenim l’oportunitat de fer un nou barri!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39A8AEA-8971-BA7F-5E58-0378096D0693}"/>
              </a:ext>
            </a:extLst>
          </p:cNvPr>
          <p:cNvSpPr txBox="1"/>
          <p:nvPr/>
        </p:nvSpPr>
        <p:spPr>
          <a:xfrm>
            <a:off x="7782560" y="6124840"/>
            <a:ext cx="464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/>
              <a:t>Plànol del perímetre urbà del barri, amb l’única construcció existent: la torre de la Miranda</a:t>
            </a:r>
          </a:p>
        </p:txBody>
      </p:sp>
      <p:pic>
        <p:nvPicPr>
          <p:cNvPr id="3" name="Imagen 2" descr="Imagen que contiene firmar&#10;&#10;Descripción generada automáticamente">
            <a:extLst>
              <a:ext uri="{FF2B5EF4-FFF2-40B4-BE49-F238E27FC236}">
                <a16:creationId xmlns:a16="http://schemas.microsoft.com/office/drawing/2014/main" id="{095A9A68-D591-8E57-6B19-E3EBC0B14FC2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436" y="4196036"/>
            <a:ext cx="542106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92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DEA0511-91BE-C86D-A767-F91F16D7E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520" y="-584156"/>
            <a:ext cx="7787334" cy="80176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49B69D5-E4AF-42F4-27DC-E6F1D72F3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252" y="4348916"/>
            <a:ext cx="542591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68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0F7ECC-6C67-AE9C-F862-36BB73143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605" y="707886"/>
            <a:ext cx="7236212" cy="587562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A040867-789A-62DA-CF83-FD8D81EE213C}"/>
              </a:ext>
            </a:extLst>
          </p:cNvPr>
          <p:cNvSpPr txBox="1"/>
          <p:nvPr/>
        </p:nvSpPr>
        <p:spPr>
          <a:xfrm>
            <a:off x="7470817" y="-71120"/>
            <a:ext cx="451173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r>
              <a:rPr lang="ca-ES" dirty="0"/>
              <a:t>Observem les mides i comparem:</a:t>
            </a:r>
          </a:p>
          <a:p>
            <a:endParaRPr lang="ca-ES" dirty="0"/>
          </a:p>
          <a:p>
            <a:pPr marL="342900" indent="-342900">
              <a:buAutoNum type="arabicPeriod"/>
            </a:pPr>
            <a:r>
              <a:rPr lang="ca-ES" b="1" dirty="0"/>
              <a:t>Cornellà te 7 barris: </a:t>
            </a:r>
            <a:r>
              <a:rPr lang="ca-ES" dirty="0"/>
              <a:t>Riera, Centre, </a:t>
            </a:r>
            <a:r>
              <a:rPr lang="ca-ES" dirty="0" err="1"/>
              <a:t>Fontsanta-Fatjó</a:t>
            </a:r>
            <a:r>
              <a:rPr lang="ca-ES" dirty="0"/>
              <a:t>, Pedró, Gavarra, </a:t>
            </a:r>
            <a:r>
              <a:rPr lang="ca-ES" dirty="0" err="1"/>
              <a:t>Almeda</a:t>
            </a:r>
            <a:r>
              <a:rPr lang="ca-ES" dirty="0"/>
              <a:t> i Sant Ildefons.</a:t>
            </a:r>
          </a:p>
          <a:p>
            <a:pPr marL="342900" indent="-342900">
              <a:buAutoNum type="arabicPeriod"/>
            </a:pPr>
            <a:endParaRPr lang="ca-ES" b="1" dirty="0"/>
          </a:p>
          <a:p>
            <a:pPr marL="342900" indent="-342900">
              <a:buAutoNum type="arabicPeriod"/>
            </a:pPr>
            <a:r>
              <a:rPr lang="ca-ES" b="1" dirty="0"/>
              <a:t>Hi ha un barri que encara no te nom</a:t>
            </a:r>
            <a:r>
              <a:rPr lang="ca-ES" dirty="0"/>
              <a:t> (algun dia el tindrà): avui és bàsicament zona de serveis i industrial</a:t>
            </a:r>
          </a:p>
          <a:p>
            <a:pPr marL="342900" indent="-342900">
              <a:buAutoNum type="arabicPeriod"/>
            </a:pPr>
            <a:endParaRPr lang="ca-ES" b="1" dirty="0"/>
          </a:p>
          <a:p>
            <a:pPr marL="342900" indent="-342900">
              <a:buAutoNum type="arabicPeriod"/>
            </a:pPr>
            <a:r>
              <a:rPr lang="ca-ES" b="1" dirty="0"/>
              <a:t>El barri més petit és Riera, </a:t>
            </a:r>
            <a:r>
              <a:rPr lang="ca-ES" dirty="0"/>
              <a:t>determinat per l’antiga llera del riu Llobregat</a:t>
            </a:r>
          </a:p>
          <a:p>
            <a:pPr marL="342900" indent="-342900">
              <a:buAutoNum type="arabicPeriod"/>
            </a:pPr>
            <a:endParaRPr lang="ca-ES" b="1" dirty="0"/>
          </a:p>
          <a:p>
            <a:pPr marL="342900" indent="-342900">
              <a:buAutoNum type="arabicPeriod"/>
            </a:pPr>
            <a:r>
              <a:rPr lang="ca-ES" b="1" dirty="0" err="1"/>
              <a:t>Almeda</a:t>
            </a:r>
            <a:r>
              <a:rPr lang="ca-ES" b="1" dirty="0"/>
              <a:t> </a:t>
            </a:r>
            <a:r>
              <a:rPr lang="ca-ES" dirty="0"/>
              <a:t>és gran: observem les dades de població: el comparem amb la resta i Sant Ildefons.</a:t>
            </a:r>
          </a:p>
          <a:p>
            <a:pPr marL="342900" indent="-342900">
              <a:buAutoNum type="arabicPeriod"/>
            </a:pPr>
            <a:endParaRPr lang="ca-ES" dirty="0"/>
          </a:p>
          <a:p>
            <a:pPr marL="342900" indent="-342900">
              <a:buAutoNum type="arabicPeriod"/>
            </a:pPr>
            <a:r>
              <a:rPr lang="ca-ES" b="1" dirty="0"/>
              <a:t>Sant Ildefons, </a:t>
            </a:r>
            <a:r>
              <a:rPr lang="ca-ES" dirty="0"/>
              <a:t>d’una mida mitjana, pel que fa a la seva extensió territorial, en el conjunt dels barris: te més població que cap altre barri del municipi!</a:t>
            </a:r>
          </a:p>
          <a:p>
            <a:endParaRPr lang="ca-ES" dirty="0"/>
          </a:p>
          <a:p>
            <a:endParaRPr lang="ca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45AF92-65A9-FA9E-F000-2CA1F6D234FA}"/>
              </a:ext>
            </a:extLst>
          </p:cNvPr>
          <p:cNvSpPr txBox="1"/>
          <p:nvPr/>
        </p:nvSpPr>
        <p:spPr>
          <a:xfrm>
            <a:off x="234605" y="0"/>
            <a:ext cx="6182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4000" b="1" dirty="0"/>
              <a:t>Els barris de la ciutat</a:t>
            </a:r>
          </a:p>
        </p:txBody>
      </p:sp>
    </p:spTree>
    <p:extLst>
      <p:ext uri="{BB962C8B-B14F-4D97-AF65-F5344CB8AC3E}">
        <p14:creationId xmlns:p14="http://schemas.microsoft.com/office/powerpoint/2010/main" val="1575411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E14E2E9C-F7C5-1BEB-01C9-3AC41AC129C8}"/>
              </a:ext>
            </a:extLst>
          </p:cNvPr>
          <p:cNvGrpSpPr/>
          <p:nvPr/>
        </p:nvGrpSpPr>
        <p:grpSpPr>
          <a:xfrm>
            <a:off x="697021" y="1325563"/>
            <a:ext cx="10612109" cy="5378316"/>
            <a:chOff x="676001" y="1045102"/>
            <a:chExt cx="10612109" cy="5378316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97439B7-5619-018D-B969-2A8A00455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001" y="1045102"/>
              <a:ext cx="10612109" cy="5378316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D562C5CA-1CA1-51AD-A057-24ECE3F326B1}"/>
                </a:ext>
              </a:extLst>
            </p:cNvPr>
            <p:cNvSpPr/>
            <p:nvPr/>
          </p:nvSpPr>
          <p:spPr>
            <a:xfrm>
              <a:off x="1174173" y="4998027"/>
              <a:ext cx="9580418" cy="394855"/>
            </a:xfrm>
            <a:prstGeom prst="rect">
              <a:avLst/>
            </a:prstGeom>
            <a:solidFill>
              <a:srgbClr val="FFCC66">
                <a:alpha val="9020"/>
              </a:srgb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3B9ED635-093D-BD3F-4992-5FC0B1DB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30" y="20286"/>
            <a:ext cx="10515600" cy="1325563"/>
          </a:xfrm>
        </p:spPr>
        <p:txBody>
          <a:bodyPr>
            <a:normAutofit/>
          </a:bodyPr>
          <a:lstStyle/>
          <a:p>
            <a:r>
              <a:rPr lang="ca-ES" sz="4000" b="1" dirty="0">
                <a:latin typeface="+mn-lt"/>
              </a:rPr>
              <a:t>Sant Ildefons: el barri més poblat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3BF2B21-56BB-B173-A17F-3AEA7D393795}"/>
              </a:ext>
            </a:extLst>
          </p:cNvPr>
          <p:cNvSpPr txBox="1"/>
          <p:nvPr/>
        </p:nvSpPr>
        <p:spPr>
          <a:xfrm>
            <a:off x="1051034" y="61635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800" b="1" dirty="0">
                <a:latin typeface="+mn-lt"/>
              </a:rPr>
              <a:t>Dades de població: any 2021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011253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8E1F69A-7C9F-5A33-8CB1-85A7A1314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088" y="0"/>
            <a:ext cx="9664912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6ECE030-FD3E-BDC6-1CB4-14CBC80D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0975"/>
            <a:ext cx="2261940" cy="1325563"/>
          </a:xfrm>
        </p:spPr>
        <p:txBody>
          <a:bodyPr>
            <a:noAutofit/>
          </a:bodyPr>
          <a:lstStyle/>
          <a:p>
            <a:r>
              <a:rPr lang="ca-ES" b="1" dirty="0">
                <a:latin typeface="+mn-lt"/>
              </a:rPr>
              <a:t>Cornellà abans de Sant Ildefons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95593C-27C4-8BE2-0578-AC218D25B51C}"/>
              </a:ext>
            </a:extLst>
          </p:cNvPr>
          <p:cNvSpPr txBox="1"/>
          <p:nvPr/>
        </p:nvSpPr>
        <p:spPr>
          <a:xfrm>
            <a:off x="0" y="2507512"/>
            <a:ext cx="27299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>
                <a:solidFill>
                  <a:schemeClr val="accent4">
                    <a:lumMod val="50000"/>
                  </a:schemeClr>
                </a:solidFill>
              </a:rPr>
              <a:t>Les fonts primàries: els mapes.</a:t>
            </a:r>
          </a:p>
          <a:p>
            <a:endParaRPr lang="ca-ES" sz="24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ca-ES" sz="2400" b="1" dirty="0">
                <a:solidFill>
                  <a:schemeClr val="accent4">
                    <a:lumMod val="50000"/>
                  </a:schemeClr>
                </a:solidFill>
              </a:rPr>
              <a:t>1782: </a:t>
            </a:r>
          </a:p>
          <a:p>
            <a:r>
              <a:rPr lang="ca-ES" sz="2400" b="1" dirty="0">
                <a:solidFill>
                  <a:srgbClr val="836A31"/>
                </a:solidFill>
              </a:rPr>
              <a:t>mapa del Delta de Llobregat </a:t>
            </a:r>
            <a:r>
              <a:rPr lang="ca-ES" sz="2400" b="1" dirty="0">
                <a:solidFill>
                  <a:schemeClr val="accent4">
                    <a:lumMod val="50000"/>
                  </a:schemeClr>
                </a:solidFill>
              </a:rPr>
              <a:t>amb les poblacions limítrofes amb el nostre municipi, Cornellà de Llobregat </a:t>
            </a:r>
          </a:p>
        </p:txBody>
      </p:sp>
    </p:spTree>
    <p:extLst>
      <p:ext uri="{BB962C8B-B14F-4D97-AF65-F5344CB8AC3E}">
        <p14:creationId xmlns:p14="http://schemas.microsoft.com/office/powerpoint/2010/main" val="2498409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0C3E0449-DD2F-A57C-5832-895DCA9CC441}"/>
              </a:ext>
            </a:extLst>
          </p:cNvPr>
          <p:cNvGrpSpPr/>
          <p:nvPr/>
        </p:nvGrpSpPr>
        <p:grpSpPr>
          <a:xfrm>
            <a:off x="8538963" y="61695"/>
            <a:ext cx="3476265" cy="6340197"/>
            <a:chOff x="8538963" y="61695"/>
            <a:chExt cx="3476265" cy="6340197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EBCF2EA9-5F0D-31A2-F4A5-1C9FA7BCF395}"/>
                </a:ext>
              </a:extLst>
            </p:cNvPr>
            <p:cNvSpPr txBox="1"/>
            <p:nvPr/>
          </p:nvSpPr>
          <p:spPr>
            <a:xfrm>
              <a:off x="8538963" y="61695"/>
              <a:ext cx="3470445" cy="6340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b="1" dirty="0">
                  <a:solidFill>
                    <a:srgbClr val="836A31"/>
                  </a:solidFill>
                </a:rPr>
                <a:t>Observem:</a:t>
              </a:r>
            </a:p>
            <a:p>
              <a:endParaRPr lang="ca-ES" b="1" dirty="0"/>
            </a:p>
            <a:p>
              <a:pPr marL="342900" indent="-342900">
                <a:buAutoNum type="arabicPeriod"/>
              </a:pPr>
              <a:r>
                <a:rPr lang="ca-ES" sz="1600" b="1" u="sng" dirty="0">
                  <a:solidFill>
                    <a:srgbClr val="C00000"/>
                  </a:solidFill>
                </a:rPr>
                <a:t>Els punts cardinals: </a:t>
              </a:r>
              <a:r>
                <a:rPr lang="ca-ES" sz="1600" b="1" dirty="0" err="1"/>
                <a:t>Tramontana</a:t>
              </a:r>
              <a:r>
                <a:rPr lang="ca-ES" sz="1600" b="1" dirty="0"/>
                <a:t> (nord), Mig-dia (</a:t>
              </a:r>
              <a:r>
                <a:rPr lang="ca-ES" sz="1600" b="1" dirty="0" err="1"/>
                <a:t>Sur</a:t>
              </a:r>
              <a:r>
                <a:rPr lang="ca-ES" sz="1600" b="1" dirty="0"/>
                <a:t>) Orient (Est), Ponent (Oest). </a:t>
              </a:r>
            </a:p>
            <a:p>
              <a:endParaRPr lang="ca-ES" sz="1600" b="1" dirty="0"/>
            </a:p>
            <a:p>
              <a:pPr marL="176213" indent="-176213"/>
              <a:r>
                <a:rPr lang="ca-ES" sz="1600" b="1" dirty="0">
                  <a:solidFill>
                    <a:srgbClr val="C00000"/>
                  </a:solidFill>
                </a:rPr>
                <a:t>2.    </a:t>
              </a:r>
              <a:r>
                <a:rPr lang="ca-ES" sz="1600" b="1" u="sng" dirty="0">
                  <a:solidFill>
                    <a:srgbClr val="C00000"/>
                  </a:solidFill>
                </a:rPr>
                <a:t>Montjuic</a:t>
              </a:r>
              <a:r>
                <a:rPr lang="ca-ES" sz="1600" b="1" dirty="0"/>
                <a:t>, amb l’antiga </a:t>
              </a:r>
            </a:p>
            <a:p>
              <a:pPr marL="176213" indent="187325"/>
              <a:r>
                <a:rPr lang="ca-ES" sz="1600" b="1" dirty="0"/>
                <a:t>torre de comunicacions .</a:t>
              </a:r>
            </a:p>
            <a:p>
              <a:pPr marL="176213" indent="187325"/>
              <a:endParaRPr lang="ca-ES" sz="1600" b="1" dirty="0"/>
            </a:p>
            <a:p>
              <a:pPr marL="355600" indent="-355600"/>
              <a:r>
                <a:rPr lang="es-ES" sz="1600" b="1" dirty="0">
                  <a:solidFill>
                    <a:srgbClr val="C00000"/>
                  </a:solidFill>
                </a:rPr>
                <a:t>3</a:t>
              </a:r>
              <a:r>
                <a:rPr lang="es-ES" sz="1600" b="1" dirty="0"/>
                <a:t>.    </a:t>
              </a:r>
              <a:r>
                <a:rPr lang="es-ES" sz="1600" b="1" u="sng" dirty="0">
                  <a:solidFill>
                    <a:srgbClr val="C00000"/>
                  </a:solidFill>
                </a:rPr>
                <a:t>Ca </a:t>
              </a:r>
              <a:r>
                <a:rPr lang="es-ES" sz="1600" b="1" u="sng" dirty="0" err="1">
                  <a:solidFill>
                    <a:srgbClr val="C00000"/>
                  </a:solidFill>
                </a:rPr>
                <a:t>n’Alemany</a:t>
              </a:r>
              <a:r>
                <a:rPr lang="es-ES" sz="1600" b="1" dirty="0"/>
                <a:t>: actual Can </a:t>
              </a:r>
              <a:r>
                <a:rPr lang="es-ES" sz="1600" b="1" dirty="0" err="1"/>
                <a:t>Boixeres</a:t>
              </a:r>
              <a:r>
                <a:rPr lang="es-ES" sz="1600" b="1" dirty="0"/>
                <a:t>, </a:t>
              </a:r>
              <a:r>
                <a:rPr lang="es-ES" sz="1600" b="1" dirty="0" err="1"/>
                <a:t>masia</a:t>
              </a:r>
              <a:r>
                <a:rPr lang="es-ES" sz="1600" b="1" dirty="0"/>
                <a:t> que lomita </a:t>
              </a:r>
              <a:r>
                <a:rPr lang="es-ES" sz="1600" b="1" dirty="0" err="1"/>
                <a:t>amb</a:t>
              </a:r>
              <a:r>
                <a:rPr lang="es-ES" sz="1600" b="1" dirty="0"/>
                <a:t> </a:t>
              </a:r>
              <a:r>
                <a:rPr lang="es-ES" sz="1600" b="1" dirty="0" err="1"/>
                <a:t>l’actual</a:t>
              </a:r>
              <a:r>
                <a:rPr lang="es-ES" sz="1600" b="1" dirty="0"/>
                <a:t> </a:t>
              </a:r>
              <a:r>
                <a:rPr lang="es-ES" sz="1600" b="1" dirty="0" err="1"/>
                <a:t>barri</a:t>
              </a:r>
              <a:r>
                <a:rPr lang="es-ES" sz="1600" b="1" dirty="0"/>
                <a:t> de Sant </a:t>
              </a:r>
              <a:r>
                <a:rPr lang="es-ES" sz="1600" b="1" dirty="0" err="1"/>
                <a:t>Ildefons</a:t>
              </a:r>
              <a:endParaRPr lang="es-ES" sz="1600" b="1" dirty="0"/>
            </a:p>
            <a:p>
              <a:pPr marL="176213" indent="-176213"/>
              <a:endParaRPr lang="es-ES" sz="1600" b="1" dirty="0"/>
            </a:p>
            <a:p>
              <a:pPr marL="361950" indent="-361950"/>
              <a:r>
                <a:rPr lang="es-ES" sz="1600" b="1" dirty="0">
                  <a:solidFill>
                    <a:srgbClr val="C00000"/>
                  </a:solidFill>
                </a:rPr>
                <a:t>4</a:t>
              </a:r>
              <a:r>
                <a:rPr lang="es-ES" sz="1600" b="1" dirty="0"/>
                <a:t>.    </a:t>
              </a:r>
              <a:r>
                <a:rPr lang="es-ES" sz="1600" b="1" u="sng" dirty="0">
                  <a:solidFill>
                    <a:srgbClr val="C00000"/>
                  </a:solidFill>
                </a:rPr>
                <a:t>La </a:t>
              </a:r>
              <a:r>
                <a:rPr lang="es-ES" sz="1600" b="1" u="sng" dirty="0" err="1">
                  <a:solidFill>
                    <a:srgbClr val="C00000"/>
                  </a:solidFill>
                </a:rPr>
                <a:t>Gavarra</a:t>
              </a:r>
              <a:r>
                <a:rPr lang="es-ES" sz="1600" b="1" dirty="0"/>
                <a:t>. </a:t>
              </a:r>
              <a:r>
                <a:rPr lang="es-ES" sz="1600" b="1" dirty="0" err="1"/>
                <a:t>Apareix</a:t>
              </a:r>
              <a:r>
                <a:rPr lang="es-ES" sz="1600" b="1" dirty="0"/>
                <a:t> </a:t>
              </a:r>
              <a:r>
                <a:rPr lang="es-ES" sz="1600" b="1" dirty="0" err="1"/>
                <a:t>aquest</a:t>
              </a:r>
              <a:r>
                <a:rPr lang="es-ES" sz="1600" b="1" dirty="0"/>
                <a:t> </a:t>
              </a:r>
              <a:r>
                <a:rPr lang="es-ES" sz="1600" b="1" dirty="0" err="1"/>
                <a:t>topònim</a:t>
              </a:r>
              <a:r>
                <a:rPr lang="es-ES" sz="1600" b="1" dirty="0"/>
                <a:t> que donaría </a:t>
              </a:r>
              <a:r>
                <a:rPr lang="es-ES" sz="1600" b="1" dirty="0" err="1"/>
                <a:t>després</a:t>
              </a:r>
              <a:r>
                <a:rPr lang="es-ES" sz="1600" b="1" dirty="0"/>
                <a:t> </a:t>
              </a:r>
              <a:r>
                <a:rPr lang="es-ES" sz="1600" b="1" dirty="0" err="1"/>
                <a:t>nom</a:t>
              </a:r>
              <a:r>
                <a:rPr lang="es-ES" sz="1600" b="1" dirty="0"/>
                <a:t> a </a:t>
              </a:r>
              <a:r>
                <a:rPr lang="es-ES" sz="1600" b="1" dirty="0" err="1"/>
                <a:t>l’actual</a:t>
              </a:r>
              <a:r>
                <a:rPr lang="es-ES" sz="1600" b="1" dirty="0"/>
                <a:t> </a:t>
              </a:r>
              <a:r>
                <a:rPr lang="es-ES" sz="1600" b="1" dirty="0" err="1"/>
                <a:t>barri</a:t>
              </a:r>
              <a:r>
                <a:rPr lang="es-ES" sz="1600" b="1" dirty="0"/>
                <a:t> </a:t>
              </a:r>
              <a:r>
                <a:rPr lang="es-ES" sz="1600" b="1" dirty="0" err="1"/>
                <a:t>veí</a:t>
              </a:r>
              <a:r>
                <a:rPr lang="es-ES" sz="1600" b="1" dirty="0"/>
                <a:t> a Sant </a:t>
              </a:r>
              <a:r>
                <a:rPr lang="es-ES" sz="1600" b="1" dirty="0" err="1"/>
                <a:t>Ildefons</a:t>
              </a:r>
              <a:r>
                <a:rPr lang="es-ES" sz="1600" b="1" dirty="0"/>
                <a:t>.</a:t>
              </a:r>
            </a:p>
            <a:p>
              <a:pPr marL="182563" indent="-182563"/>
              <a:endParaRPr lang="es-ES" sz="1600" b="1" dirty="0"/>
            </a:p>
            <a:p>
              <a:pPr marL="342900" indent="-342900">
                <a:buAutoNum type="arabicPeriod" startAt="5"/>
              </a:pPr>
              <a:r>
                <a:rPr lang="es-ES" sz="1600" b="1" u="sng" dirty="0">
                  <a:solidFill>
                    <a:srgbClr val="C00000"/>
                  </a:solidFill>
                </a:rPr>
                <a:t>Cornellà, </a:t>
              </a:r>
              <a:r>
                <a:rPr lang="es-ES" sz="1600" b="1" dirty="0"/>
                <a:t>el </a:t>
              </a:r>
              <a:r>
                <a:rPr lang="es-ES" sz="1600" b="1" dirty="0" err="1"/>
                <a:t>nucli</a:t>
              </a:r>
              <a:r>
                <a:rPr lang="es-ES" sz="1600" b="1" dirty="0"/>
                <a:t> </a:t>
              </a:r>
              <a:r>
                <a:rPr lang="es-ES" sz="1600" b="1" dirty="0" err="1"/>
                <a:t>antic</a:t>
              </a:r>
              <a:r>
                <a:rPr lang="es-ES" sz="1600" b="1" dirty="0"/>
                <a:t>, </a:t>
              </a:r>
            </a:p>
            <a:p>
              <a:pPr marL="355600"/>
              <a:r>
                <a:rPr lang="es-ES" sz="1600" b="1" dirty="0" err="1"/>
                <a:t>amb</a:t>
              </a:r>
              <a:r>
                <a:rPr lang="es-ES" sz="1600" b="1" dirty="0"/>
                <a:t> </a:t>
              </a:r>
              <a:r>
                <a:rPr lang="es-ES" sz="1600" b="1" dirty="0" err="1"/>
                <a:t>l’edifici</a:t>
              </a:r>
              <a:r>
                <a:rPr lang="es-ES" sz="1600" b="1" dirty="0"/>
                <a:t> de </a:t>
              </a:r>
              <a:r>
                <a:rPr lang="es-ES" sz="1600" b="1" dirty="0" err="1"/>
                <a:t>l’antiga</a:t>
              </a:r>
              <a:r>
                <a:rPr lang="es-ES" sz="1600" b="1" dirty="0"/>
                <a:t> </a:t>
              </a:r>
            </a:p>
            <a:p>
              <a:pPr marL="355600"/>
              <a:r>
                <a:rPr lang="es-ES" sz="1600" b="1" dirty="0" err="1"/>
                <a:t>església</a:t>
              </a:r>
              <a:r>
                <a:rPr lang="es-ES" sz="1600" b="1" dirty="0"/>
                <a:t>, </a:t>
              </a:r>
              <a:r>
                <a:rPr lang="es-ES" sz="1600" b="1" dirty="0" err="1"/>
                <a:t>enderrocada</a:t>
              </a:r>
              <a:r>
                <a:rPr lang="es-ES" sz="1600" b="1" dirty="0"/>
                <a:t> </a:t>
              </a:r>
            </a:p>
            <a:p>
              <a:pPr marL="355600"/>
              <a:r>
                <a:rPr lang="es-ES" sz="1600" b="1" dirty="0" err="1"/>
                <a:t>durant</a:t>
              </a:r>
              <a:r>
                <a:rPr lang="es-ES" sz="1600" b="1" dirty="0"/>
                <a:t> la guerra de </a:t>
              </a:r>
            </a:p>
            <a:p>
              <a:pPr marL="355600"/>
              <a:r>
                <a:rPr lang="es-ES" sz="1600" b="1" dirty="0"/>
                <a:t>1936-1939</a:t>
              </a:r>
            </a:p>
            <a:p>
              <a:pPr marL="342900" indent="-342900">
                <a:buAutoNum type="arabicPeriod" startAt="5"/>
              </a:pPr>
              <a:endParaRPr lang="es-ES" sz="1600" b="1" u="sng" dirty="0">
                <a:solidFill>
                  <a:srgbClr val="C00000"/>
                </a:solidFill>
              </a:endParaRPr>
            </a:p>
            <a:p>
              <a:pPr marL="342900" indent="-342900">
                <a:buAutoNum type="arabicPeriod" startAt="5"/>
              </a:pPr>
              <a:r>
                <a:rPr lang="es-ES" sz="1600" b="1" u="sng" dirty="0">
                  <a:solidFill>
                    <a:srgbClr val="C00000"/>
                  </a:solidFill>
                </a:rPr>
                <a:t>El </a:t>
              </a:r>
              <a:r>
                <a:rPr lang="es-ES" sz="1600" b="1" u="sng" dirty="0" err="1">
                  <a:solidFill>
                    <a:srgbClr val="C00000"/>
                  </a:solidFill>
                </a:rPr>
                <a:t>riu</a:t>
              </a:r>
              <a:r>
                <a:rPr lang="es-ES" sz="1600" b="1" u="sng" dirty="0">
                  <a:solidFill>
                    <a:srgbClr val="C00000"/>
                  </a:solidFill>
                </a:rPr>
                <a:t> Llobregat</a:t>
              </a:r>
              <a:r>
                <a:rPr lang="es-ES" sz="1600" b="1" dirty="0"/>
                <a:t>, que conforma el </a:t>
              </a:r>
              <a:r>
                <a:rPr lang="es-ES" sz="1600" b="1" dirty="0" err="1"/>
                <a:t>territori</a:t>
              </a:r>
              <a:endParaRPr lang="ca-ES" sz="1600" b="1" dirty="0"/>
            </a:p>
          </p:txBody>
        </p: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8297EE3A-11BD-6FDF-D46F-F59171D8D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341"/>
            <a:stretch/>
          </p:blipFill>
          <p:spPr>
            <a:xfrm>
              <a:off x="11030612" y="1383256"/>
              <a:ext cx="984616" cy="1142192"/>
            </a:xfrm>
            <a:prstGeom prst="rect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71C0A807-E9D5-32AE-AB37-5DFF0C1F275E}"/>
              </a:ext>
            </a:extLst>
          </p:cNvPr>
          <p:cNvGrpSpPr/>
          <p:nvPr/>
        </p:nvGrpSpPr>
        <p:grpSpPr>
          <a:xfrm>
            <a:off x="88991" y="427945"/>
            <a:ext cx="8459585" cy="5887795"/>
            <a:chOff x="64676" y="440247"/>
            <a:chExt cx="8459092" cy="5863191"/>
          </a:xfrm>
        </p:grpSpPr>
        <p:pic>
          <p:nvPicPr>
            <p:cNvPr id="15" name="Imagen 14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110B4DFC-C2C0-BE1B-6EF8-069201533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3" t="49999" r="2584" b="1779"/>
            <a:stretch/>
          </p:blipFill>
          <p:spPr>
            <a:xfrm>
              <a:off x="137988" y="450142"/>
              <a:ext cx="8200012" cy="5853296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56E1D72-B843-8348-1531-1021D5DCF011}"/>
                </a:ext>
              </a:extLst>
            </p:cNvPr>
            <p:cNvSpPr txBox="1"/>
            <p:nvPr/>
          </p:nvSpPr>
          <p:spPr>
            <a:xfrm>
              <a:off x="8005608" y="3109783"/>
              <a:ext cx="518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10" b="1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503BB13F-8A2F-1A2F-5925-F3BE7E58417E}"/>
                </a:ext>
              </a:extLst>
            </p:cNvPr>
            <p:cNvSpPr txBox="1"/>
            <p:nvPr/>
          </p:nvSpPr>
          <p:spPr>
            <a:xfrm>
              <a:off x="7644055" y="3810796"/>
              <a:ext cx="518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10" b="1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FC36B69-2F9E-4F80-3E68-581D12908334}"/>
                </a:ext>
              </a:extLst>
            </p:cNvPr>
            <p:cNvSpPr txBox="1"/>
            <p:nvPr/>
          </p:nvSpPr>
          <p:spPr>
            <a:xfrm>
              <a:off x="1445293" y="2328930"/>
              <a:ext cx="518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10" b="1" dirty="0">
                  <a:solidFill>
                    <a:srgbClr val="C00000"/>
                  </a:solidFill>
                </a:rPr>
                <a:t>5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BCEA9F1-814F-0D57-9DD9-6F2EF6E23D1A}"/>
                </a:ext>
              </a:extLst>
            </p:cNvPr>
            <p:cNvSpPr txBox="1"/>
            <p:nvPr/>
          </p:nvSpPr>
          <p:spPr>
            <a:xfrm>
              <a:off x="4262358" y="440247"/>
              <a:ext cx="518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10" b="1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29F99F83-4AE0-8AFB-E4F4-45B93AB1125E}"/>
                </a:ext>
              </a:extLst>
            </p:cNvPr>
            <p:cNvSpPr txBox="1"/>
            <p:nvPr/>
          </p:nvSpPr>
          <p:spPr>
            <a:xfrm>
              <a:off x="4435813" y="5715646"/>
              <a:ext cx="518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10" b="1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021DB0CA-BD4F-6287-727F-6104DA1C4657}"/>
                </a:ext>
              </a:extLst>
            </p:cNvPr>
            <p:cNvSpPr txBox="1"/>
            <p:nvPr/>
          </p:nvSpPr>
          <p:spPr>
            <a:xfrm>
              <a:off x="64676" y="3228945"/>
              <a:ext cx="518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10" b="1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6F9A974A-BDED-F443-360D-CCE5A7E7D167}"/>
                </a:ext>
              </a:extLst>
            </p:cNvPr>
            <p:cNvSpPr txBox="1"/>
            <p:nvPr/>
          </p:nvSpPr>
          <p:spPr>
            <a:xfrm>
              <a:off x="4176733" y="2528985"/>
              <a:ext cx="518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10" b="1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159859FB-176F-C68F-0219-36E59C462015}"/>
                </a:ext>
              </a:extLst>
            </p:cNvPr>
            <p:cNvSpPr txBox="1"/>
            <p:nvPr/>
          </p:nvSpPr>
          <p:spPr>
            <a:xfrm>
              <a:off x="2607879" y="2330296"/>
              <a:ext cx="518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10" b="1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35604C02-4921-C9BC-1B19-3EB05EA00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757" y="4381626"/>
            <a:ext cx="1051651" cy="8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73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42C1846-E01A-5D6B-E660-F01FD09EAA54}"/>
              </a:ext>
            </a:extLst>
          </p:cNvPr>
          <p:cNvSpPr txBox="1"/>
          <p:nvPr/>
        </p:nvSpPr>
        <p:spPr>
          <a:xfrm>
            <a:off x="8136000" y="90021"/>
            <a:ext cx="3862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>
                <a:solidFill>
                  <a:schemeClr val="accent4">
                    <a:lumMod val="50000"/>
                  </a:schemeClr>
                </a:solidFill>
              </a:rPr>
              <a:t>1809: detall d’un plànol amb les poblacions limítrofs amb el nostre municipi, Cornellà de Llobregat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BCF2EA9-5F0D-31A2-F4A5-1C9FA7BCF395}"/>
              </a:ext>
            </a:extLst>
          </p:cNvPr>
          <p:cNvSpPr txBox="1"/>
          <p:nvPr/>
        </p:nvSpPr>
        <p:spPr>
          <a:xfrm>
            <a:off x="8174884" y="2099810"/>
            <a:ext cx="386296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Observem:</a:t>
            </a:r>
          </a:p>
          <a:p>
            <a:pPr marL="182563" indent="-182563"/>
            <a:r>
              <a:rPr lang="ca-ES" sz="1600" b="1" dirty="0">
                <a:solidFill>
                  <a:srgbClr val="C00000"/>
                </a:solidFill>
              </a:rPr>
              <a:t>1. </a:t>
            </a:r>
            <a:r>
              <a:rPr lang="ca-ES" sz="1600" b="1" u="sng" dirty="0">
                <a:solidFill>
                  <a:srgbClr val="C00000"/>
                </a:solidFill>
              </a:rPr>
              <a:t>Montjuic</a:t>
            </a:r>
            <a:r>
              <a:rPr lang="ca-ES" sz="1600" b="1" dirty="0"/>
              <a:t>: observem la fortalesa:  durant la Guerra del Francès fou ocupat pels francesos. </a:t>
            </a:r>
          </a:p>
          <a:p>
            <a:r>
              <a:rPr lang="ca-ES" sz="1600" b="1" dirty="0">
                <a:solidFill>
                  <a:srgbClr val="C00000"/>
                </a:solidFill>
              </a:rPr>
              <a:t>2. </a:t>
            </a:r>
            <a:r>
              <a:rPr lang="ca-ES" sz="1600" b="1" u="sng" dirty="0">
                <a:solidFill>
                  <a:srgbClr val="C00000"/>
                </a:solidFill>
              </a:rPr>
              <a:t>La Ciutadella</a:t>
            </a:r>
            <a:r>
              <a:rPr lang="ca-ES" sz="1600" b="1" dirty="0"/>
              <a:t>, </a:t>
            </a:r>
          </a:p>
          <a:p>
            <a:pPr marL="182563"/>
            <a:r>
              <a:rPr lang="ca-ES" sz="1600" b="1" dirty="0"/>
              <a:t>construïda el 1717, </a:t>
            </a:r>
          </a:p>
          <a:p>
            <a:pPr marL="182563"/>
            <a:r>
              <a:rPr lang="ca-ES" sz="1600" b="1" dirty="0"/>
              <a:t>després de la guerra </a:t>
            </a:r>
          </a:p>
          <a:p>
            <a:pPr marL="182563"/>
            <a:r>
              <a:rPr lang="ca-ES" sz="1600" b="1" dirty="0"/>
              <a:t>de Successió Espanyola </a:t>
            </a:r>
          </a:p>
          <a:p>
            <a:pPr marL="182563"/>
            <a:r>
              <a:rPr lang="ca-ES" sz="1600" b="1" dirty="0"/>
              <a:t>amb la intenció de </a:t>
            </a:r>
          </a:p>
          <a:p>
            <a:pPr marL="182563"/>
            <a:r>
              <a:rPr lang="ca-ES" sz="1600" b="1" dirty="0"/>
              <a:t>reprimir els barcelonins.</a:t>
            </a:r>
          </a:p>
          <a:p>
            <a:pPr marL="182563" indent="-182563"/>
            <a:r>
              <a:rPr lang="ca-ES" sz="1600" b="1" dirty="0">
                <a:solidFill>
                  <a:srgbClr val="C00000"/>
                </a:solidFill>
              </a:rPr>
              <a:t>3</a:t>
            </a:r>
            <a:r>
              <a:rPr lang="ca-ES" sz="1600" b="1" dirty="0"/>
              <a:t>. </a:t>
            </a:r>
            <a:r>
              <a:rPr lang="ca-ES" sz="1600" b="1" u="sng" dirty="0">
                <a:solidFill>
                  <a:srgbClr val="C00000"/>
                </a:solidFill>
              </a:rPr>
              <a:t>El portal i Baluard de Sant Antoni</a:t>
            </a:r>
            <a:r>
              <a:rPr lang="ca-ES" sz="1600" b="1" dirty="0"/>
              <a:t>, a les muralles de Barcelona: l’entrada més important a la Barcelona medieval</a:t>
            </a:r>
          </a:p>
          <a:p>
            <a:pPr marL="182563" indent="-182563"/>
            <a:r>
              <a:rPr lang="ca-ES" sz="1600" b="1" dirty="0">
                <a:solidFill>
                  <a:srgbClr val="C00000"/>
                </a:solidFill>
              </a:rPr>
              <a:t>4</a:t>
            </a:r>
            <a:r>
              <a:rPr lang="ca-ES" sz="1600" b="1" dirty="0"/>
              <a:t>. </a:t>
            </a:r>
            <a:r>
              <a:rPr lang="ca-ES" sz="1600" b="1" u="sng" dirty="0">
                <a:solidFill>
                  <a:srgbClr val="C00000"/>
                </a:solidFill>
              </a:rPr>
              <a:t>L’antic camí de La Bordeta</a:t>
            </a:r>
            <a:r>
              <a:rPr lang="ca-ES" sz="1600" b="1" dirty="0">
                <a:solidFill>
                  <a:srgbClr val="C00000"/>
                </a:solidFill>
              </a:rPr>
              <a:t>, </a:t>
            </a:r>
            <a:r>
              <a:rPr lang="ca-ES" sz="1600" b="1" dirty="0"/>
              <a:t>que </a:t>
            </a:r>
            <a:r>
              <a:rPr lang="ca-ES" sz="1600" b="1" dirty="0" err="1"/>
              <a:t>conduia</a:t>
            </a:r>
            <a:r>
              <a:rPr lang="ca-ES" sz="1600" b="1" dirty="0"/>
              <a:t> cap a l’Hospitalet, Cornellà, Sant Joan d’Espí…</a:t>
            </a:r>
          </a:p>
          <a:p>
            <a:pPr marL="182563" indent="-182563"/>
            <a:r>
              <a:rPr lang="ca-ES" sz="1600" b="1" dirty="0">
                <a:solidFill>
                  <a:srgbClr val="C00000"/>
                </a:solidFill>
              </a:rPr>
              <a:t>5. </a:t>
            </a:r>
            <a:r>
              <a:rPr lang="ca-ES" sz="1600" b="1" u="sng" dirty="0">
                <a:solidFill>
                  <a:srgbClr val="C00000"/>
                </a:solidFill>
              </a:rPr>
              <a:t>Cornellà: </a:t>
            </a:r>
            <a:r>
              <a:rPr lang="ca-ES" sz="1600" b="1" dirty="0"/>
              <a:t>les dimensions del mapa no permeten veure els noms del terme.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170FE8-E61E-DB54-DC28-235A9243D272}"/>
              </a:ext>
            </a:extLst>
          </p:cNvPr>
          <p:cNvSpPr txBox="1"/>
          <p:nvPr/>
        </p:nvSpPr>
        <p:spPr>
          <a:xfrm>
            <a:off x="8209573" y="1141082"/>
            <a:ext cx="3407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Moment de conflicte bèl·lic: Guerra del Francès 	(1808–1814). Plànol fet per un militar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5D210AB-7F75-99B0-85CC-2DFF22CE8A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0" t="5889" r="4330" b="28111"/>
          <a:stretch/>
        </p:blipFill>
        <p:spPr>
          <a:xfrm>
            <a:off x="10724215" y="2986229"/>
            <a:ext cx="1467785" cy="1534972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CB3F5619-992A-96D4-2DBD-5F54279CD8A8}"/>
              </a:ext>
            </a:extLst>
          </p:cNvPr>
          <p:cNvGrpSpPr/>
          <p:nvPr/>
        </p:nvGrpSpPr>
        <p:grpSpPr>
          <a:xfrm>
            <a:off x="3006" y="597853"/>
            <a:ext cx="8061649" cy="6040866"/>
            <a:chOff x="25175" y="408567"/>
            <a:chExt cx="8061649" cy="604086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920AC1E-0E27-D05F-C59B-BB3A0E714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816"/>
            <a:stretch/>
          </p:blipFill>
          <p:spPr>
            <a:xfrm>
              <a:off x="25175" y="408567"/>
              <a:ext cx="8061649" cy="6040866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CA67163-B63A-2FC4-059A-8153BA19C9D7}"/>
                </a:ext>
              </a:extLst>
            </p:cNvPr>
            <p:cNvSpPr txBox="1"/>
            <p:nvPr/>
          </p:nvSpPr>
          <p:spPr>
            <a:xfrm>
              <a:off x="3322320" y="5029200"/>
              <a:ext cx="518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10" b="1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40FCE8C-4D4B-758F-6AE5-E38C970D64B5}"/>
                </a:ext>
              </a:extLst>
            </p:cNvPr>
            <p:cNvSpPr txBox="1"/>
            <p:nvPr/>
          </p:nvSpPr>
          <p:spPr>
            <a:xfrm>
              <a:off x="5577840" y="4947920"/>
              <a:ext cx="518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10" b="1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F06538B-C32A-0CD1-B119-98972985737B}"/>
                </a:ext>
              </a:extLst>
            </p:cNvPr>
            <p:cNvSpPr txBox="1"/>
            <p:nvPr/>
          </p:nvSpPr>
          <p:spPr>
            <a:xfrm>
              <a:off x="4366768" y="4469482"/>
              <a:ext cx="518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10" b="1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7EF24A6-1FC0-0270-DC19-A77F7A774E45}"/>
                </a:ext>
              </a:extLst>
            </p:cNvPr>
            <p:cNvSpPr txBox="1"/>
            <p:nvPr/>
          </p:nvSpPr>
          <p:spPr>
            <a:xfrm>
              <a:off x="1621536" y="1213406"/>
              <a:ext cx="518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10" b="1" dirty="0">
                  <a:solidFill>
                    <a:srgbClr val="C00000"/>
                  </a:solidFill>
                </a:rPr>
                <a:t>5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672A9D7-6AA6-083B-E5B0-171A02F23214}"/>
                </a:ext>
              </a:extLst>
            </p:cNvPr>
            <p:cNvSpPr txBox="1"/>
            <p:nvPr/>
          </p:nvSpPr>
          <p:spPr>
            <a:xfrm>
              <a:off x="3413760" y="3553660"/>
              <a:ext cx="518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10" b="1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EAF2A89-EE7A-68F3-B909-5A00FD19BAA3}"/>
              </a:ext>
            </a:extLst>
          </p:cNvPr>
          <p:cNvSpPr txBox="1"/>
          <p:nvPr/>
        </p:nvSpPr>
        <p:spPr>
          <a:xfrm>
            <a:off x="-68340" y="-61556"/>
            <a:ext cx="7816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a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Un altre mapa, 27 anys després</a:t>
            </a:r>
            <a:endParaRPr lang="ca-ES" sz="1600" dirty="0"/>
          </a:p>
        </p:txBody>
      </p:sp>
    </p:spTree>
    <p:extLst>
      <p:ext uri="{BB962C8B-B14F-4D97-AF65-F5344CB8AC3E}">
        <p14:creationId xmlns:p14="http://schemas.microsoft.com/office/powerpoint/2010/main" val="332126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44D5585-D589-A201-12C0-74CE87E07D44}"/>
              </a:ext>
            </a:extLst>
          </p:cNvPr>
          <p:cNvSpPr txBox="1"/>
          <p:nvPr/>
        </p:nvSpPr>
        <p:spPr>
          <a:xfrm>
            <a:off x="7609841" y="1889464"/>
            <a:ext cx="44823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dirty="0">
                <a:solidFill>
                  <a:schemeClr val="accent4">
                    <a:lumMod val="50000"/>
                  </a:schemeClr>
                </a:solidFill>
              </a:rPr>
              <a:t>Plànol del terme municipal de Cornellà de Llobregat de 1920 fet per l’arquitecte municipal</a:t>
            </a:r>
          </a:p>
          <a:p>
            <a:endParaRPr lang="ca-ES" sz="28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ca-ES" sz="2800" b="1" dirty="0">
                <a:solidFill>
                  <a:schemeClr val="accent4">
                    <a:lumMod val="50000"/>
                  </a:schemeClr>
                </a:solidFill>
              </a:rPr>
              <a:t>S’aprecien els terrenys del futur barri de Sant Ildefons i el talús de la Miranda 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DCBE0C9-7505-D909-2007-04AFE1966552}"/>
              </a:ext>
            </a:extLst>
          </p:cNvPr>
          <p:cNvGrpSpPr/>
          <p:nvPr/>
        </p:nvGrpSpPr>
        <p:grpSpPr>
          <a:xfrm>
            <a:off x="99825" y="968634"/>
            <a:ext cx="7246906" cy="5889366"/>
            <a:chOff x="194418" y="838117"/>
            <a:chExt cx="6806045" cy="544717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6861D13-D47A-52B3-8576-5B33E0F91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418" y="838117"/>
              <a:ext cx="6806045" cy="5447178"/>
            </a:xfrm>
            <a:prstGeom prst="rect">
              <a:avLst/>
            </a:prstGeom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7F2802A6-2B6C-7421-A0A4-7E164BBE702D}"/>
                </a:ext>
              </a:extLst>
            </p:cNvPr>
            <p:cNvSpPr/>
            <p:nvPr/>
          </p:nvSpPr>
          <p:spPr>
            <a:xfrm rot="2054252">
              <a:off x="4524840" y="2275602"/>
              <a:ext cx="377735" cy="103617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C2DBAB64-BA49-7D55-9B19-70EA5F31A1E6}"/>
              </a:ext>
            </a:extLst>
          </p:cNvPr>
          <p:cNvSpPr txBox="1"/>
          <p:nvPr/>
        </p:nvSpPr>
        <p:spPr>
          <a:xfrm>
            <a:off x="194417" y="0"/>
            <a:ext cx="102738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a-E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 un altre mapa... 111 anys després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086420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386187-0A7E-D4EE-FD3A-945D02634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36" y="2103437"/>
            <a:ext cx="3091927" cy="1325563"/>
          </a:xfrm>
        </p:spPr>
        <p:txBody>
          <a:bodyPr>
            <a:noAutofit/>
          </a:bodyPr>
          <a:lstStyle/>
          <a:p>
            <a:r>
              <a:rPr lang="ca-ES" sz="3200" b="1" dirty="0">
                <a:solidFill>
                  <a:srgbClr val="836A31"/>
                </a:solidFill>
                <a:latin typeface="+mn-lt"/>
              </a:rPr>
              <a:t>És la construcció més antiga del barri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9950388-1E87-B16D-2E39-999E7D19B6A7}"/>
              </a:ext>
            </a:extLst>
          </p:cNvPr>
          <p:cNvSpPr txBox="1">
            <a:spLocks/>
          </p:cNvSpPr>
          <p:nvPr/>
        </p:nvSpPr>
        <p:spPr>
          <a:xfrm>
            <a:off x="155236" y="-222946"/>
            <a:ext cx="88160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b="1" dirty="0">
                <a:latin typeface="+mn-lt"/>
              </a:rPr>
              <a:t>La torre de La Miranda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2AD52BE-9C21-9737-377C-ABEECF589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291" y="894079"/>
            <a:ext cx="8694474" cy="579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8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7C5B7E-1E6A-4E9B-74C2-AAE0BCFCE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93" y="509110"/>
            <a:ext cx="5082980" cy="569263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F559D5A-CD1B-90A3-8B86-8E44D61CF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068" y="509110"/>
            <a:ext cx="3962743" cy="54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84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717</Words>
  <Application>Microsoft Office PowerPoint</Application>
  <PresentationFormat>Panorámica</PresentationFormat>
  <Paragraphs>101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Arial Rounded MT Bold</vt:lpstr>
      <vt:lpstr>Calibri</vt:lpstr>
      <vt:lpstr>Calibri Light</vt:lpstr>
      <vt:lpstr>Tema de Office</vt:lpstr>
      <vt:lpstr>Presentación de PowerPoint</vt:lpstr>
      <vt:lpstr>Presentación de PowerPoint</vt:lpstr>
      <vt:lpstr>Sant Ildefons: el barri més poblat</vt:lpstr>
      <vt:lpstr>Cornellà abans de Sant Ildefons</vt:lpstr>
      <vt:lpstr>Presentación de PowerPoint</vt:lpstr>
      <vt:lpstr>Presentación de PowerPoint</vt:lpstr>
      <vt:lpstr>Presentación de PowerPoint</vt:lpstr>
      <vt:lpstr>És la construcció més antiga del barri</vt:lpstr>
      <vt:lpstr>Presentación de PowerPoint</vt:lpstr>
      <vt:lpstr>Presentación de PowerPoint</vt:lpstr>
      <vt:lpstr>Presentación de PowerPoint</vt:lpstr>
      <vt:lpstr>Presentación de PowerPoint</vt:lpstr>
      <vt:lpstr>Gent, habitatges: comença a crear-se el barri</vt:lpstr>
      <vt:lpstr>Presentación de PowerPoint</vt:lpstr>
      <vt:lpstr>Els nous veïns i veïnes que pateixen la manca de serveis, s’organitzen en associacions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Juana Maria .</dc:creator>
  <cp:lastModifiedBy>Juana Maria .</cp:lastModifiedBy>
  <cp:revision>26</cp:revision>
  <dcterms:created xsi:type="dcterms:W3CDTF">2022-12-06T11:58:24Z</dcterms:created>
  <dcterms:modified xsi:type="dcterms:W3CDTF">2023-01-11T07:50:12Z</dcterms:modified>
</cp:coreProperties>
</file>